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handoutMasterIdLst>
    <p:handoutMasterId r:id="rId27"/>
  </p:handoutMasterIdLst>
  <p:sldIdLst>
    <p:sldId id="256" r:id="rId2"/>
    <p:sldId id="259" r:id="rId3"/>
    <p:sldId id="267" r:id="rId4"/>
    <p:sldId id="269" r:id="rId5"/>
    <p:sldId id="264" r:id="rId6"/>
    <p:sldId id="265" r:id="rId7"/>
    <p:sldId id="261" r:id="rId8"/>
    <p:sldId id="263" r:id="rId9"/>
    <p:sldId id="272" r:id="rId10"/>
    <p:sldId id="271" r:id="rId11"/>
    <p:sldId id="273" r:id="rId12"/>
    <p:sldId id="266" r:id="rId13"/>
    <p:sldId id="260" r:id="rId14"/>
    <p:sldId id="270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00"/>
    <a:srgbClr val="370B57"/>
    <a:srgbClr val="52127F"/>
    <a:srgbClr val="4CC4FF"/>
    <a:srgbClr val="3C59FD"/>
    <a:srgbClr val="5CE600"/>
    <a:srgbClr val="A6F173"/>
    <a:srgbClr val="21242C"/>
    <a:srgbClr val="00B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8" autoAdjust="0"/>
    <p:restoredTop sz="96240"/>
  </p:normalViewPr>
  <p:slideViewPr>
    <p:cSldViewPr snapToGrid="0">
      <p:cViewPr varScale="1">
        <p:scale>
          <a:sx n="135" d="100"/>
          <a:sy n="135" d="100"/>
        </p:scale>
        <p:origin x="-56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26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167345391472131"/>
                  <c:y val="0.01856843114858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106935860674132"/>
                  <c:y val="0.004140633979937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597481462338807"/>
                  <c:y val="0.008775800491415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33881815420041"/>
                  <c:y val="0.0005750494642228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527643401752485"/>
                  <c:y val="-0.01960658254382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Android</c:v>
                </c:pt>
                <c:pt idx="1">
                  <c:v>iOS</c:v>
                </c:pt>
                <c:pt idx="2">
                  <c:v>Windows Phone</c:v>
                </c:pt>
                <c:pt idx="3">
                  <c:v>Blackberry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0.766</c:v>
                </c:pt>
                <c:pt idx="1">
                  <c:v>0.197</c:v>
                </c:pt>
                <c:pt idx="2">
                  <c:v>0.028</c:v>
                </c:pt>
                <c:pt idx="3">
                  <c:v>0.004</c:v>
                </c:pt>
                <c:pt idx="4">
                  <c:v>0.005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1BFF-BBF6-4249-9040-C117011E0510}" type="datetimeFigureOut">
              <a:rPr lang="en-US" smtClean="0"/>
              <a:t>5/4/15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E652-20ED-4052-B773-67B8AF436E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62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8614" y="2736057"/>
            <a:ext cx="8129586" cy="515210"/>
          </a:xfrm>
        </p:spPr>
        <p:txBody>
          <a:bodyPr anchor="ctr"/>
          <a:lstStyle>
            <a:lvl1pPr algn="l">
              <a:defRPr sz="4500" baseline="0">
                <a:latin typeface="+mj-lt"/>
              </a:defRPr>
            </a:lvl1pPr>
          </a:lstStyle>
          <a:p>
            <a:r>
              <a:rPr lang="en-US" dirty="0" smtClean="0"/>
              <a:t>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4" y="3297257"/>
            <a:ext cx="8129586" cy="334896"/>
          </a:xfrm>
        </p:spPr>
        <p:txBody>
          <a:bodyPr>
            <a:normAutofit/>
          </a:bodyPr>
          <a:lstStyle>
            <a:lvl1pPr marL="0" indent="0" algn="l">
              <a:buNone/>
              <a:defRPr sz="21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4" y="3678144"/>
            <a:ext cx="2068116" cy="29289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rgbClr val="5CE600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70" y="766456"/>
            <a:ext cx="1760408" cy="4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0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328614" y="415604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      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28613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580575" y="1115170"/>
            <a:ext cx="4120142" cy="3196083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23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  <a:noFill/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1350169"/>
            <a:ext cx="8503444" cy="2658666"/>
          </a:xfrm>
        </p:spPr>
        <p:txBody>
          <a:bodyPr/>
          <a:lstStyle>
            <a:lvl2pPr marL="137160" indent="137160">
              <a:defRPr/>
            </a:lvl2pPr>
            <a:lvl3pPr marL="274320" indent="137160">
              <a:defRPr/>
            </a:lvl3pPr>
            <a:lvl4pPr marL="411480" indent="137160">
              <a:defRPr/>
            </a:lvl4pPr>
            <a:lvl5pPr marL="548640" indent="13716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0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9" y="1"/>
            <a:ext cx="91416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8615" y="304138"/>
            <a:ext cx="8408192" cy="96387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dirty="0" smtClean="0"/>
              <a:t>CLICK TO EDIT MASTER SLIDE 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8615" y="1526651"/>
            <a:ext cx="8408192" cy="31060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 smtClean="0"/>
              <a:t>Click to edit master slide subtitle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3383" y="4887427"/>
            <a:ext cx="450056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053A7-D5CB-4061-8791-0FEEA70E1B39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9898" y="4662910"/>
            <a:ext cx="1296735" cy="366407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38668" y="4887427"/>
            <a:ext cx="2580104" cy="17460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 smtClean="0"/>
              <a:t>May 3-5, 2015  |  Boston, Massachusetts USA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24283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5" r:id="rId2"/>
    <p:sldLayoutId id="2147483686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baseline="0">
          <a:solidFill>
            <a:schemeClr val="tx1"/>
          </a:solidFill>
          <a:latin typeface="+mj-lt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137160" indent="137160" algn="l" defTabSz="68580" rtl="0" eaLnBrk="1" latinLnBrk="0" hangingPunct="1">
        <a:lnSpc>
          <a:spcPct val="90000"/>
        </a:lnSpc>
        <a:spcBef>
          <a:spcPts val="750"/>
        </a:spcBef>
        <a:buClr>
          <a:srgbClr val="5CE600"/>
        </a:buClr>
        <a:buSzPct val="80000"/>
        <a:buFont typeface="Arial" panose="020B0604020202020204" pitchFamily="34" charset="0"/>
        <a:buChar char="•"/>
        <a:defRPr sz="27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1pPr>
      <a:lvl2pPr marL="27432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tabLst>
          <a:tab pos="226314" algn="l"/>
        </a:tabLst>
        <a:defRPr sz="2100" kern="1200" baseline="0">
          <a:solidFill>
            <a:schemeClr val="tx1"/>
          </a:solidFill>
          <a:latin typeface="+mn-lt"/>
          <a:ea typeface="Open Sans Light" panose="020B0306030504020204" pitchFamily="34" charset="0"/>
          <a:cs typeface="Open Sans Light" panose="020B0306030504020204" pitchFamily="34" charset="0"/>
        </a:defRPr>
      </a:lvl2pPr>
      <a:lvl3pPr marL="41148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54864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685800" indent="137160" algn="l" defTabSz="685800" rtl="0" eaLnBrk="1" latinLnBrk="0" hangingPunct="1">
        <a:lnSpc>
          <a:spcPct val="90000"/>
        </a:lnSpc>
        <a:spcBef>
          <a:spcPts val="375"/>
        </a:spcBef>
        <a:buClr>
          <a:srgbClr val="5CE600"/>
        </a:buClr>
        <a:buSzPct val="8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9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hyperlink" Target="http://www.idc.com/prodserv/smartphone-os-market-share.js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ignal.com/reports/2014/android-fragmentation/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tiff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tiff"/><Relationship Id="rId9" Type="http://schemas.openxmlformats.org/officeDocument/2006/relationships/image" Target="../media/image35.tiff"/><Relationship Id="rId10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4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4197" y="1627011"/>
            <a:ext cx="8129587" cy="110742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Mobile Testing and Device Cloud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69127" y="3029354"/>
            <a:ext cx="5257800" cy="685800"/>
            <a:chOff x="469127" y="3029354"/>
            <a:chExt cx="5257800" cy="685800"/>
          </a:xfrm>
        </p:grpSpPr>
        <p:sp>
          <p:nvSpPr>
            <p:cNvPr id="15" name="Rectangle 14"/>
            <p:cNvSpPr/>
            <p:nvPr/>
          </p:nvSpPr>
          <p:spPr>
            <a:xfrm>
              <a:off x="1154927" y="3064477"/>
              <a:ext cx="4572000" cy="615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/>
                <a:t>Daniel Levy - @</a:t>
              </a:r>
              <a:r>
                <a:rPr lang="en-US" sz="2000" dirty="0" err="1"/>
                <a:t>dlevy</a:t>
              </a:r>
              <a:endParaRPr lang="en-US" sz="2000" dirty="0"/>
            </a:p>
            <a:p>
              <a:r>
                <a:rPr lang="en-US" dirty="0"/>
                <a:t>Director Product Management – Testing &amp; ALM</a:t>
              </a:r>
              <a:endParaRPr lang="en-US" sz="2000" dirty="0"/>
            </a:p>
          </p:txBody>
        </p:sp>
        <p:pic>
          <p:nvPicPr>
            <p:cNvPr id="16" name="Picture 15" descr="Daniel-Levy-Headshot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127" y="3029354"/>
              <a:ext cx="685800" cy="685800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469128" y="3877991"/>
            <a:ext cx="5257799" cy="685800"/>
            <a:chOff x="469128" y="3814381"/>
            <a:chExt cx="5257799" cy="6858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3000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128" y="3814381"/>
              <a:ext cx="685800" cy="685800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8" name="Rectangle 17"/>
            <p:cNvSpPr/>
            <p:nvPr/>
          </p:nvSpPr>
          <p:spPr>
            <a:xfrm>
              <a:off x="1154927" y="3849504"/>
              <a:ext cx="4572000" cy="615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/>
                <a:t>Robert </a:t>
              </a:r>
              <a:r>
                <a:rPr lang="en-US" sz="2000" dirty="0" err="1"/>
                <a:t>Shoemate</a:t>
              </a:r>
              <a:r>
                <a:rPr lang="en-US" sz="2000" dirty="0"/>
                <a:t> - @</a:t>
              </a:r>
              <a:r>
                <a:rPr lang="en-US" sz="2000" dirty="0" err="1"/>
                <a:t>shoerob</a:t>
              </a:r>
              <a:endParaRPr lang="en-US" sz="2000" dirty="0"/>
            </a:p>
            <a:p>
              <a:r>
                <a:rPr lang="en-US" dirty="0"/>
                <a:t>Software Architect – Mobile Testing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8098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Challenges in Mobile App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Access to devices (fragmentation)</a:t>
            </a:r>
          </a:p>
          <a:p>
            <a:r>
              <a:rPr lang="en-US" dirty="0"/>
              <a:t>Time &amp; resource constraints</a:t>
            </a:r>
          </a:p>
          <a:p>
            <a:r>
              <a:rPr lang="en-US" dirty="0"/>
              <a:t>Availability of mobile testing </a:t>
            </a:r>
            <a:r>
              <a:rPr lang="en-US" dirty="0" smtClean="0"/>
              <a:t>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5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Fragmentation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01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Smartphone OS Market Share (Q4 2014)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41258962"/>
              </p:ext>
            </p:extLst>
          </p:nvPr>
        </p:nvGraphicFramePr>
        <p:xfrm>
          <a:off x="795129" y="865974"/>
          <a:ext cx="7251589" cy="3811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13912" y="4918291"/>
            <a:ext cx="28296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Source:  IDC - </a:t>
            </a:r>
            <a:r>
              <a:rPr lang="en-US" sz="600" dirty="0">
                <a:hlinkClick r:id="rId3"/>
              </a:rPr>
              <a:t>http://</a:t>
            </a:r>
            <a:r>
              <a:rPr lang="en-US" sz="600" dirty="0" smtClean="0">
                <a:hlinkClick r:id="rId3"/>
              </a:rPr>
              <a:t>www.idc.com/prodserv/smartphone-os-market-share.jsp</a:t>
            </a:r>
            <a:r>
              <a:rPr lang="en-US" sz="600" dirty="0" smtClean="0"/>
              <a:t> 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02648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18" y="1321359"/>
            <a:ext cx="5007371" cy="291956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33118" y="4265873"/>
            <a:ext cx="50073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Source:  Open Signal </a:t>
            </a:r>
            <a:r>
              <a:rPr lang="en-US" sz="600" dirty="0"/>
              <a:t>- </a:t>
            </a:r>
            <a:r>
              <a:rPr lang="en-US" sz="600" dirty="0">
                <a:hlinkClick r:id="rId3"/>
              </a:rPr>
              <a:t>http://opensignal.com/reports/2014/android-fragmentation</a:t>
            </a:r>
            <a:r>
              <a:rPr lang="en-US" sz="600" dirty="0" smtClean="0">
                <a:hlinkClick r:id="rId3"/>
              </a:rPr>
              <a:t>/</a:t>
            </a:r>
            <a:r>
              <a:rPr lang="en-US" sz="600" dirty="0" smtClean="0"/>
              <a:t> </a:t>
            </a:r>
            <a:endParaRPr lang="en-US" sz="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977" y="1489684"/>
            <a:ext cx="3309558" cy="2095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22977" y="3540485"/>
            <a:ext cx="33095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/>
              <a:t>Source:  </a:t>
            </a:r>
            <a:r>
              <a:rPr lang="en-US" sz="600" dirty="0" smtClean="0">
                <a:hlinkClick r:id="rId5"/>
              </a:rPr>
              <a:t>http://developer.android.com</a:t>
            </a:r>
            <a:r>
              <a:rPr lang="en-US" sz="600" dirty="0" smtClean="0"/>
              <a:t> | April 2015</a:t>
            </a:r>
            <a:endParaRPr lang="en-US" sz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2505330" y="1010046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28690" y="1010046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 Versions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4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&amp; Resource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3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&amp; Resource Constraints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8614" y="1810629"/>
            <a:ext cx="8503444" cy="53895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Manual testing is slow, resource intensive &amp; repetitive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54" y="2349584"/>
            <a:ext cx="4399364" cy="24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5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Availability of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5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Telerik Mobile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8613" y="1725624"/>
            <a:ext cx="8373326" cy="2658666"/>
          </a:xfrm>
        </p:spPr>
        <p:txBody>
          <a:bodyPr/>
          <a:lstStyle/>
          <a:p>
            <a:r>
              <a:rPr lang="en-US" dirty="0" smtClean="0"/>
              <a:t>Functional UI testing framework</a:t>
            </a:r>
          </a:p>
          <a:p>
            <a:r>
              <a:rPr lang="en-US" dirty="0" smtClean="0"/>
              <a:t>Web developer friendly (JavaScript)</a:t>
            </a:r>
          </a:p>
          <a:p>
            <a:r>
              <a:rPr lang="en-US" dirty="0" smtClean="0"/>
              <a:t>Seamless integration with </a:t>
            </a:r>
            <a:r>
              <a:rPr lang="en-US" dirty="0" err="1" smtClean="0"/>
              <a:t>AppBuilder</a:t>
            </a:r>
            <a:endParaRPr lang="en-US" dirty="0" smtClean="0"/>
          </a:p>
          <a:p>
            <a:r>
              <a:rPr lang="en-US" dirty="0" smtClean="0"/>
              <a:t>Cross-platform testing</a:t>
            </a:r>
          </a:p>
          <a:p>
            <a:r>
              <a:rPr lang="en-US" dirty="0" smtClean="0"/>
              <a:t>Access to real devices in Telerik Device Cloud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7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Components of Telerik Mobile Testing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79682" y="2064969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Plug-In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694260" y="2064968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Companion App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933903" y="2064967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js</a:t>
            </a:r>
            <a:r>
              <a:rPr lang="en-US" dirty="0"/>
              <a:t> tests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49" y="2938132"/>
            <a:ext cx="324691" cy="31241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709561" y="3645784"/>
            <a:ext cx="1499157" cy="547828"/>
            <a:chOff x="6530608" y="3498214"/>
            <a:chExt cx="1499157" cy="5478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0608" y="3582525"/>
              <a:ext cx="331230" cy="331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067" y="3570413"/>
              <a:ext cx="359024" cy="3590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7849" y="3498214"/>
              <a:ext cx="861916" cy="547828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>
            <a:off x="7233210" y="3322744"/>
            <a:ext cx="127168" cy="3592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0713" y="2938132"/>
            <a:ext cx="2490508" cy="1437523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grpSp>
        <p:nvGrpSpPr>
          <p:cNvPr id="24" name="Group 23"/>
          <p:cNvGrpSpPr/>
          <p:nvPr/>
        </p:nvGrpSpPr>
        <p:grpSpPr>
          <a:xfrm>
            <a:off x="3437323" y="4411991"/>
            <a:ext cx="2341525" cy="463960"/>
            <a:chOff x="3114595" y="4381711"/>
            <a:chExt cx="2341525" cy="4639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14595" y="4454181"/>
              <a:ext cx="328224" cy="319021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7780" y="4423949"/>
              <a:ext cx="379485" cy="37948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86" y="4419324"/>
              <a:ext cx="388734" cy="3887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8466" y="4381711"/>
              <a:ext cx="463960" cy="46396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52226" y="4425588"/>
              <a:ext cx="521279" cy="376206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625" y="2938132"/>
            <a:ext cx="2153184" cy="996135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018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</p:spPr>
        <p:txBody>
          <a:bodyPr/>
          <a:lstStyle/>
          <a:p>
            <a:r>
              <a:rPr lang="en-US" dirty="0" smtClean="0"/>
              <a:t>Architecture of Mobile Testing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3627" y="1683963"/>
            <a:ext cx="1811815" cy="2646401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7181543" y="1682533"/>
            <a:ext cx="1811815" cy="2646402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99272" y="1781649"/>
            <a:ext cx="172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JSON Command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719074" y="3415252"/>
            <a:ext cx="172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JSON Result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72004" y="1515968"/>
            <a:ext cx="3730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{ ‘</a:t>
            </a:r>
            <a:r>
              <a:rPr lang="en-US" sz="1200" dirty="0" err="1" smtClean="0"/>
              <a:t>cmd</a:t>
            </a:r>
            <a:r>
              <a:rPr lang="en-US" sz="1200" dirty="0" smtClean="0"/>
              <a:t>’: ‘tap’, ‘</a:t>
            </a:r>
            <a:r>
              <a:rPr lang="en-US" sz="1200" dirty="0" err="1" smtClean="0"/>
              <a:t>params</a:t>
            </a:r>
            <a:r>
              <a:rPr lang="en-US" sz="1200" dirty="0" smtClean="0"/>
              <a:t>’: { ‘query’: { ‘index’: 0 } } } 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170237" y="3695261"/>
            <a:ext cx="4671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{ ‘result’: ‘success’, ‘reason’: ‘View successfully tapped.’ }</a:t>
            </a:r>
            <a:endParaRPr lang="en-US" sz="12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055619" y="2370824"/>
            <a:ext cx="1522028" cy="42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83501" y="2370824"/>
            <a:ext cx="1440754" cy="42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508493" y="3203227"/>
            <a:ext cx="1595948" cy="1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042544" y="3203227"/>
            <a:ext cx="1535105" cy="42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55043" y="1188080"/>
            <a:ext cx="1811815" cy="41595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Language Framework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175493" y="1188080"/>
            <a:ext cx="1811815" cy="415958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4481" y="2195042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44480" y="2800914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Etc…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7254011" y="1746127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246545" y="2307032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47961" y="2867937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WP8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249376" y="3428845"/>
            <a:ext cx="1669711" cy="4617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43" name="Flowchart: Process 4"/>
          <p:cNvSpPr/>
          <p:nvPr/>
        </p:nvSpPr>
        <p:spPr>
          <a:xfrm>
            <a:off x="3719074" y="2243438"/>
            <a:ext cx="1723000" cy="1087719"/>
          </a:xfrm>
          <a:prstGeom prst="flowChartProcess">
            <a:avLst/>
          </a:prstGeom>
          <a:solidFill>
            <a:schemeClr val="tx1">
              <a:lumMod val="90000"/>
              <a:lumOff val="1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Relay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/ The Quality of Mobile Apps</a:t>
            </a:r>
          </a:p>
          <a:p>
            <a:r>
              <a:rPr lang="en-US" dirty="0" smtClean="0"/>
              <a:t>Challenges</a:t>
            </a:r>
          </a:p>
          <a:p>
            <a:r>
              <a:rPr lang="en-US" dirty="0" smtClean="0"/>
              <a:t>Telerik Mobile Testing</a:t>
            </a:r>
          </a:p>
          <a:p>
            <a:r>
              <a:rPr lang="en-US" dirty="0" smtClean="0"/>
              <a:t>Demos</a:t>
            </a:r>
          </a:p>
          <a:p>
            <a:r>
              <a:rPr lang="en-US" dirty="0" smtClean="0"/>
              <a:t>One More 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0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</p:spPr>
        <p:txBody>
          <a:bodyPr/>
          <a:lstStyle/>
          <a:p>
            <a:r>
              <a:rPr lang="en-US" dirty="0" smtClean="0"/>
              <a:t>Utilities for Telerik Mobile Testing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27833" y="2064967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runners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7249" y="2082740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 Cloud</a:t>
            </a:r>
            <a:br>
              <a:rPr lang="en-US" dirty="0" smtClean="0"/>
            </a:br>
            <a:r>
              <a:rPr lang="en-US" sz="600" dirty="0" smtClean="0"/>
              <a:t>*for AB apps</a:t>
            </a:r>
            <a:endParaRPr lang="en-US" sz="600" dirty="0"/>
          </a:p>
        </p:txBody>
      </p:sp>
      <p:sp>
        <p:nvSpPr>
          <p:cNvPr id="7" name="Rounded Rectangle 6"/>
          <p:cNvSpPr/>
          <p:nvPr/>
        </p:nvSpPr>
        <p:spPr>
          <a:xfrm>
            <a:off x="3742541" y="2064967"/>
            <a:ext cx="1205071" cy="7387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Plug-in</a:t>
            </a:r>
            <a:br>
              <a:rPr lang="en-US" dirty="0" smtClean="0"/>
            </a:br>
            <a:r>
              <a:rPr lang="en-US" sz="600" dirty="0" smtClean="0"/>
              <a:t>*for non AB apps</a:t>
            </a:r>
            <a:endParaRPr lang="en-US" sz="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36" y="3058462"/>
            <a:ext cx="2572799" cy="1376795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029" y="3058461"/>
            <a:ext cx="2377921" cy="1376795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72" y="3011138"/>
            <a:ext cx="2360770" cy="1471439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59" y="3365607"/>
            <a:ext cx="2097235" cy="1324354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8614" y="393033"/>
            <a:ext cx="8503920" cy="411480"/>
          </a:xfrm>
        </p:spPr>
        <p:txBody>
          <a:bodyPr/>
          <a:lstStyle/>
          <a:p>
            <a:r>
              <a:rPr lang="en-US" dirty="0" smtClean="0"/>
              <a:t>Device Cloud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" y="811691"/>
            <a:ext cx="8564544" cy="38365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7990" y="811691"/>
            <a:ext cx="8564544" cy="3836509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74661" y="994571"/>
            <a:ext cx="404049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Device Cloud Data Centers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1800" dirty="0" smtClean="0"/>
              <a:t>Mountain View, CA </a:t>
            </a:r>
          </a:p>
          <a:p>
            <a:pPr marL="457200" indent="-457200">
              <a:buFont typeface="Wingdings" charset="2"/>
              <a:buChar char="ü"/>
            </a:pPr>
            <a:r>
              <a:rPr lang="en-US" sz="1800" dirty="0" smtClean="0"/>
              <a:t>Wroclaw, Poland</a:t>
            </a:r>
            <a:br>
              <a:rPr lang="en-US" sz="1800" dirty="0" smtClean="0"/>
            </a:br>
            <a:endParaRPr lang="en-US" sz="18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/>
              <a:t>Device Cleanup </a:t>
            </a:r>
            <a:br>
              <a:rPr lang="en-US" sz="2000" dirty="0" smtClean="0"/>
            </a:br>
            <a:r>
              <a:rPr lang="en-US" sz="1600" i="1" dirty="0" smtClean="0"/>
              <a:t>(after every test run)</a:t>
            </a:r>
            <a:endParaRPr lang="en-US" sz="2000" i="1" dirty="0" smtClean="0"/>
          </a:p>
          <a:p>
            <a:pPr marL="342900" lvl="3" indent="-342900">
              <a:buFont typeface="Wingdings" charset="2"/>
              <a:buChar char="ü"/>
            </a:pPr>
            <a:r>
              <a:rPr lang="en-US" sz="1800" dirty="0" smtClean="0"/>
              <a:t>All file removed.</a:t>
            </a:r>
          </a:p>
          <a:p>
            <a:pPr marL="342900" lvl="3" indent="-342900">
              <a:buFont typeface="Wingdings" charset="2"/>
              <a:buChar char="ü"/>
            </a:pPr>
            <a:r>
              <a:rPr lang="en-US" sz="1800" dirty="0" smtClean="0"/>
              <a:t>Non-system apps are uninstalled.</a:t>
            </a:r>
          </a:p>
          <a:p>
            <a:pPr marL="342900" lvl="3" indent="-342900">
              <a:buFont typeface="Wingdings" charset="2"/>
              <a:buChar char="ü"/>
            </a:pPr>
            <a:r>
              <a:rPr lang="en-US" sz="1800" dirty="0" smtClean="0"/>
              <a:t>Devices are re-booted.</a:t>
            </a:r>
          </a:p>
          <a:p>
            <a:pPr marL="342900" lvl="3" indent="-342900">
              <a:buFont typeface="Wingdings" charset="2"/>
              <a:buChar char="ü"/>
            </a:pPr>
            <a:endParaRPr lang="en-US" sz="1800" dirty="0"/>
          </a:p>
          <a:p>
            <a:pPr marL="342900" lvl="3" indent="-342900">
              <a:buFont typeface="Wingdings" charset="2"/>
              <a:buChar char="q"/>
            </a:pPr>
            <a:r>
              <a:rPr lang="en-US" sz="2000" dirty="0" smtClean="0"/>
              <a:t>Real Devices</a:t>
            </a:r>
          </a:p>
          <a:p>
            <a:pPr marL="342900" lvl="3" indent="-342900">
              <a:buFont typeface="Wingdings" charset="2"/>
              <a:buChar char="ü"/>
            </a:pPr>
            <a:r>
              <a:rPr lang="en-US" sz="1800" dirty="0" smtClean="0"/>
              <a:t>Not Rooted or Jail-broken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3" y="1223171"/>
            <a:ext cx="1626497" cy="12198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623785" lon="1800000" rev="21386789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8614" y="3405968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Robert </a:t>
            </a:r>
            <a:r>
              <a:rPr lang="en-US" sz="2000" dirty="0" err="1"/>
              <a:t>Shoemate</a:t>
            </a:r>
            <a:r>
              <a:rPr lang="en-US" sz="2000" dirty="0"/>
              <a:t> - @</a:t>
            </a:r>
            <a:r>
              <a:rPr lang="en-US" sz="2000" dirty="0" err="1"/>
              <a:t>shoerob</a:t>
            </a:r>
            <a:endParaRPr lang="en-US" sz="2000" dirty="0"/>
          </a:p>
          <a:p>
            <a:r>
              <a:rPr lang="en-US" dirty="0"/>
              <a:t>Software Architect – Mobile Testing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s-sneak-pea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59" y="65228"/>
            <a:ext cx="7450375" cy="4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5562" y="2477548"/>
            <a:ext cx="8129586" cy="515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You! Questions?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5339" y="3190719"/>
            <a:ext cx="5257800" cy="685800"/>
            <a:chOff x="469127" y="3029354"/>
            <a:chExt cx="5257800" cy="685800"/>
          </a:xfrm>
        </p:grpSpPr>
        <p:sp>
          <p:nvSpPr>
            <p:cNvPr id="5" name="Rectangle 4"/>
            <p:cNvSpPr/>
            <p:nvPr/>
          </p:nvSpPr>
          <p:spPr>
            <a:xfrm>
              <a:off x="1154927" y="3064477"/>
              <a:ext cx="4572000" cy="615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/>
                <a:t>Daniel Levy - @</a:t>
              </a:r>
              <a:r>
                <a:rPr lang="en-US" sz="2000" dirty="0" err="1"/>
                <a:t>dlevy</a:t>
              </a:r>
              <a:endParaRPr lang="en-US" sz="2000" dirty="0"/>
            </a:p>
            <a:p>
              <a:r>
                <a:rPr lang="en-US" dirty="0"/>
                <a:t>Director Product Management – Testing &amp; ALM</a:t>
              </a:r>
              <a:endParaRPr lang="en-US" sz="2000" dirty="0"/>
            </a:p>
          </p:txBody>
        </p:sp>
        <p:pic>
          <p:nvPicPr>
            <p:cNvPr id="6" name="Picture 5" descr="Daniel-Levy-Headshot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127" y="3029354"/>
              <a:ext cx="685800" cy="685800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415340" y="4039356"/>
            <a:ext cx="5257799" cy="685800"/>
            <a:chOff x="469128" y="3814381"/>
            <a:chExt cx="5257799" cy="6858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23000"/>
                      </a14:imgEffect>
                      <a14:imgEffect>
                        <a14:brightnessContrast brigh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128" y="3814381"/>
              <a:ext cx="685800" cy="685800"/>
            </a:xfrm>
            <a:prstGeom prst="rect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1154927" y="3849504"/>
              <a:ext cx="4572000" cy="61555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000" dirty="0"/>
                <a:t>Robert </a:t>
              </a:r>
              <a:r>
                <a:rPr lang="en-US" sz="2000" dirty="0" err="1"/>
                <a:t>Shoemate</a:t>
              </a:r>
              <a:r>
                <a:rPr lang="en-US" sz="2000" dirty="0"/>
                <a:t> - @</a:t>
              </a:r>
              <a:r>
                <a:rPr lang="en-US" sz="2000" dirty="0" err="1"/>
                <a:t>shoerob</a:t>
              </a:r>
              <a:endParaRPr lang="en-US" sz="2000" dirty="0"/>
            </a:p>
            <a:p>
              <a:r>
                <a:rPr lang="en-US" dirty="0"/>
                <a:t>Software Architect – Mobile Testing</a:t>
              </a:r>
              <a:endParaRPr lang="en-US" sz="2000" dirty="0"/>
            </a:p>
          </p:txBody>
        </p:sp>
      </p:grpSp>
      <p:sp>
        <p:nvSpPr>
          <p:cNvPr id="10" name="Title 3"/>
          <p:cNvSpPr txBox="1">
            <a:spLocks/>
          </p:cNvSpPr>
          <p:nvPr/>
        </p:nvSpPr>
        <p:spPr>
          <a:xfrm>
            <a:off x="382703" y="1698615"/>
            <a:ext cx="8129586" cy="515210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0" kern="1200" baseline="0">
                <a:solidFill>
                  <a:schemeClr val="tx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1800" dirty="0" err="1" smtClean="0"/>
              <a:t>GitHub</a:t>
            </a:r>
            <a:r>
              <a:rPr lang="en-US" sz="1800" dirty="0" smtClean="0"/>
              <a:t> </a:t>
            </a:r>
            <a:r>
              <a:rPr lang="en-US" sz="1800" dirty="0"/>
              <a:t>Repo: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shoerob</a:t>
            </a:r>
            <a:r>
              <a:rPr lang="en-US" sz="1400" dirty="0"/>
              <a:t>/</a:t>
            </a:r>
            <a:r>
              <a:rPr lang="en-US" sz="1400" dirty="0" err="1"/>
              <a:t>TelerikNEXT-MobileTesting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050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8614" y="2064971"/>
            <a:ext cx="5987407" cy="1258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Testing / The Quality of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8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sers have high expectations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59" y="1565475"/>
            <a:ext cx="1278663" cy="2588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2883" y="1822056"/>
            <a:ext cx="2213836" cy="1610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759" y="2507745"/>
            <a:ext cx="743563" cy="723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915" y="2474561"/>
            <a:ext cx="789652" cy="789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290" y="1565475"/>
            <a:ext cx="798277" cy="7982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801" y="1686094"/>
            <a:ext cx="557039" cy="557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277" y="2575878"/>
            <a:ext cx="597889" cy="587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4158" y="2581760"/>
            <a:ext cx="575255" cy="5752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4038" y="1570586"/>
            <a:ext cx="788054" cy="7880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075" y="2466583"/>
            <a:ext cx="805609" cy="8056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6684" y="3450128"/>
            <a:ext cx="755130" cy="7208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9531" y="3319490"/>
            <a:ext cx="982081" cy="98208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39328" y="3402100"/>
            <a:ext cx="781344" cy="81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251" y="1041568"/>
            <a:ext cx="4575356" cy="3463052"/>
          </a:xfrm>
          <a:prstGeom prst="round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</p:spPr>
        <p:txBody>
          <a:bodyPr/>
          <a:lstStyle/>
          <a:p>
            <a:r>
              <a:rPr lang="en-US" dirty="0" smtClean="0"/>
              <a:t>But….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0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241" y="621344"/>
            <a:ext cx="3157890" cy="4162100"/>
          </a:xfrm>
          <a:prstGeom prst="round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8614" y="415604"/>
            <a:ext cx="8503920" cy="411480"/>
          </a:xfrm>
        </p:spPr>
        <p:txBody>
          <a:bodyPr/>
          <a:lstStyle/>
          <a:p>
            <a:r>
              <a:rPr lang="en-US" dirty="0" smtClean="0"/>
              <a:t>Really?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1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meeting those expectations has consequences…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614" y="1986241"/>
            <a:ext cx="8537832" cy="1666170"/>
            <a:chOff x="328614" y="2307189"/>
            <a:chExt cx="8537832" cy="1666170"/>
          </a:xfrm>
        </p:grpSpPr>
        <p:grpSp>
          <p:nvGrpSpPr>
            <p:cNvPr id="10" name="Group 9"/>
            <p:cNvGrpSpPr/>
            <p:nvPr/>
          </p:nvGrpSpPr>
          <p:grpSpPr>
            <a:xfrm>
              <a:off x="328614" y="2307189"/>
              <a:ext cx="8537832" cy="1666170"/>
              <a:chOff x="328614" y="1906651"/>
              <a:chExt cx="8537832" cy="166617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8614" y="1906651"/>
                <a:ext cx="8537832" cy="1666170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5" name="Rectangle 4"/>
              <p:cNvSpPr/>
              <p:nvPr/>
            </p:nvSpPr>
            <p:spPr>
              <a:xfrm>
                <a:off x="460228" y="2955148"/>
                <a:ext cx="3106537" cy="1937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733860" y="2780542"/>
                <a:ext cx="1860086" cy="1937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60228" y="2637658"/>
              <a:ext cx="1925690" cy="1937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914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…beyond bad App Store reviews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47" y="3290344"/>
            <a:ext cx="3837659" cy="9340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14" y="1372829"/>
            <a:ext cx="4364635" cy="14688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844" y="1368268"/>
            <a:ext cx="3310965" cy="14733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076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8613" y="2736057"/>
            <a:ext cx="8349103" cy="5152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Challenges in Testing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9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lerikGlobalGathering" id="{7E85FF9B-8877-49BD-BF1B-DBAE84329A25}" vid="{14ED4DDA-1649-4FE2-8BAA-9DDDE833FA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22838</TotalTime>
  <Words>374</Words>
  <Application>Microsoft Macintosh PowerPoint</Application>
  <PresentationFormat>On-screen Show (16:9)</PresentationFormat>
  <Paragraphs>88</Paragraphs>
  <Slides>25</Slides>
  <Notes>0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Telerik</vt:lpstr>
      <vt:lpstr>Introduction to Mobile Testing and Device Cloud</vt:lpstr>
      <vt:lpstr>Agenda</vt:lpstr>
      <vt:lpstr>Testing / The Quality of Mobile Apps</vt:lpstr>
      <vt:lpstr>Users have high expectations</vt:lpstr>
      <vt:lpstr>But….</vt:lpstr>
      <vt:lpstr>Really?</vt:lpstr>
      <vt:lpstr>Not meeting those expectations has consequences…</vt:lpstr>
      <vt:lpstr>…beyond bad App Store reviews</vt:lpstr>
      <vt:lpstr>Challenges in Testing Mobile Apps</vt:lpstr>
      <vt:lpstr>Common Challenges in Mobile App Testing</vt:lpstr>
      <vt:lpstr>Fragmentation</vt:lpstr>
      <vt:lpstr>World Smartphone OS Market Share (Q4 2014)</vt:lpstr>
      <vt:lpstr>Android Fragmentation</vt:lpstr>
      <vt:lpstr>Time &amp; Resource Constraints</vt:lpstr>
      <vt:lpstr>Time &amp; Resource Constraints</vt:lpstr>
      <vt:lpstr>Availability of Tools</vt:lpstr>
      <vt:lpstr>Telerik Mobile Testing</vt:lpstr>
      <vt:lpstr>Core Components of Telerik Mobile Testing</vt:lpstr>
      <vt:lpstr>Architecture of Mobile Testing</vt:lpstr>
      <vt:lpstr>Utilities for Telerik Mobile Testing</vt:lpstr>
      <vt:lpstr>Device Cloud</vt:lpstr>
      <vt:lpstr>Demos</vt:lpstr>
      <vt:lpstr>What’s NEXT?</vt:lpstr>
      <vt:lpstr>PowerPoint Presentation</vt:lpstr>
      <vt:lpstr>Thank You!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Polya Vassileva</dc:creator>
  <cp:lastModifiedBy>Microsoft Office User</cp:lastModifiedBy>
  <cp:revision>246</cp:revision>
  <dcterms:created xsi:type="dcterms:W3CDTF">2013-04-11T08:37:24Z</dcterms:created>
  <dcterms:modified xsi:type="dcterms:W3CDTF">2015-05-04T18:44:02Z</dcterms:modified>
</cp:coreProperties>
</file>